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2518"/>
    <a:srgbClr val="D197B1"/>
    <a:srgbClr val="F38B36"/>
    <a:srgbClr val="D2658F"/>
    <a:srgbClr val="E90103"/>
    <a:srgbClr val="448F80"/>
    <a:srgbClr val="B96006"/>
    <a:srgbClr val="FFFFFF"/>
    <a:srgbClr val="036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25EDE-C758-6B98-2006-3C7D3DEB1E78}" v="9" dt="2025-01-28T20:38:10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langer, Justine" userId="S::justine.boulanger@mnbaq.org::98110f3f-a4de-4adb-ae63-4b5e96eade93" providerId="AD" clId="Web-{A4425EDE-C758-6B98-2006-3C7D3DEB1E78}"/>
    <pc:docChg chg="modSld">
      <pc:chgData name="Boulanger, Justine" userId="S::justine.boulanger@mnbaq.org::98110f3f-a4de-4adb-ae63-4b5e96eade93" providerId="AD" clId="Web-{A4425EDE-C758-6B98-2006-3C7D3DEB1E78}" dt="2025-01-28T20:38:05.907" v="2" actId="20577"/>
      <pc:docMkLst>
        <pc:docMk/>
      </pc:docMkLst>
      <pc:sldChg chg="modSp">
        <pc:chgData name="Boulanger, Justine" userId="S::justine.boulanger@mnbaq.org::98110f3f-a4de-4adb-ae63-4b5e96eade93" providerId="AD" clId="Web-{A4425EDE-C758-6B98-2006-3C7D3DEB1E78}" dt="2025-01-28T20:38:05.907" v="2" actId="20577"/>
        <pc:sldMkLst>
          <pc:docMk/>
          <pc:sldMk cId="465783305" sldId="256"/>
        </pc:sldMkLst>
        <pc:spChg chg="mod">
          <ac:chgData name="Boulanger, Justine" userId="S::justine.boulanger@mnbaq.org::98110f3f-a4de-4adb-ae63-4b5e96eade93" providerId="AD" clId="Web-{A4425EDE-C758-6B98-2006-3C7D3DEB1E78}" dt="2025-01-28T20:38:05.907" v="2" actId="20577"/>
          <ac:spMkLst>
            <pc:docMk/>
            <pc:sldMk cId="465783305" sldId="256"/>
            <ac:spMk id="6" creationId="{08B999D8-DDDA-CE66-7486-D95A2AC5A9DD}"/>
          </ac:spMkLst>
        </pc:spChg>
      </pc:sldChg>
    </pc:docChg>
  </pc:docChgLst>
  <pc:docChgLst>
    <pc:chgData name="Boulanger, Justine" userId="98110f3f-a4de-4adb-ae63-4b5e96eade93" providerId="ADAL" clId="{F907D0CE-9FAC-4E91-B7F3-8958CFB70A2D}"/>
    <pc:docChg chg="modSld">
      <pc:chgData name="Boulanger, Justine" userId="98110f3f-a4de-4adb-ae63-4b5e96eade93" providerId="ADAL" clId="{F907D0CE-9FAC-4E91-B7F3-8958CFB70A2D}" dt="2023-03-24T15:52:04.900" v="14" actId="20577"/>
      <pc:docMkLst>
        <pc:docMk/>
      </pc:docMkLst>
      <pc:sldChg chg="modSp mod">
        <pc:chgData name="Boulanger, Justine" userId="98110f3f-a4de-4adb-ae63-4b5e96eade93" providerId="ADAL" clId="{F907D0CE-9FAC-4E91-B7F3-8958CFB70A2D}" dt="2023-03-24T15:52:04.900" v="14" actId="20577"/>
        <pc:sldMkLst>
          <pc:docMk/>
          <pc:sldMk cId="1992315700" sldId="257"/>
        </pc:sldMkLst>
        <pc:spChg chg="mod">
          <ac:chgData name="Boulanger, Justine" userId="98110f3f-a4de-4adb-ae63-4b5e96eade93" providerId="ADAL" clId="{F907D0CE-9FAC-4E91-B7F3-8958CFB70A2D}" dt="2023-03-24T15:52:04.900" v="14" actId="20577"/>
          <ac:spMkLst>
            <pc:docMk/>
            <pc:sldMk cId="1992315700" sldId="257"/>
            <ac:spMk id="7" creationId="{74513CF7-BB92-971D-43EE-1C63A4961B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B08C5-83B7-FF9C-C794-4447B692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65B573-D310-AEBA-3EBD-1A7FD046A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DFFFB9-A28F-B63F-AA06-8A8B3FB5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D1033-DEFA-41F2-89C1-748F252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69057-61D9-E0FC-2AC7-35B7FC64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1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96F73-40EE-578F-9264-DBB3C1FB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3B8FAE-81CC-92AA-535C-F1D64831A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856D0-EC54-929E-FB73-BC266F3C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BEDB9-6622-5E93-2CEA-E1CDD1A0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2C84B1-C0D0-A14B-A31C-8A34C99E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3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485CF6-736F-1FE5-7F54-3365501B4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3AEECC-CDA8-30D1-D4A6-540E06F28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666582-8A8D-24FB-4F76-1453D153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25F964-D3AC-4912-A92E-A19B66B4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8FD1BC-F0BF-049A-6A0D-A914B813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86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B54E9-5CF4-D76D-8EE4-F63AB1BE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3F97A-66FD-9388-3B6B-4984D677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AEE3EB-AD4A-26F8-6D3B-5D8E82E1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0F7ED-B483-E39F-C3A8-818B860A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D6F06-E870-82D1-2B42-B5405C7B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29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700C6-E026-715D-8CE4-BABA9C6B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B9F64-CDE8-B00B-C5F1-2626EB79D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AC876-0AC4-684C-83BF-07304B92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0CACE-2F47-40B3-FC87-CBEC5B88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3BA04-D41A-1BE5-E3CC-515328B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00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4B4E8-A14F-A225-7B09-F3ACAD73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C224B8-BB9E-6687-E08C-4A70060A5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EB96CC-30D0-F1AE-39A9-742A4D88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B5E9EC-DA30-AE16-6B0B-E0522ED8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9A36ED-955C-B133-08BD-18A2CC9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C1AC12-C134-F422-B96E-7AA88BB1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36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6F96D-B7B9-DEDB-5EFE-59782527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9658B-0C6F-50C5-08B7-3FCD93EF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02738A-4B43-C4D0-CD09-1558893E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E7A9C2-3FA4-0AB0-D71C-5217FB29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08CE5-044E-B423-DFAF-EED42B8B0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9438D5-D91A-1350-33A6-F90ABBFE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B835DD-6FF7-BF0D-CA16-BFFD1C9B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266849-03B6-0D95-8B0D-EC233C5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382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7EB0C-9D46-ED4E-5845-CC605EF9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9B5081-725A-C9D1-B5D9-6E795E9D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18081B-977B-5A03-26C0-CE77175C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0AB3FE-DD7A-4FDC-924C-A0EDAC25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0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0FACF-0AA1-9621-DEAB-5D8529FD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83A64F-A5FD-CFBA-DFFA-A1BC7F12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96E303-C1A4-2372-C6CC-763DEBD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47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41C41-38CC-BB39-CCFD-E91B7465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5F120-A699-7934-1369-B6C04520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FD3238-8434-8130-AC5C-659687680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3DF96-A987-7229-3F94-B1884139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CF6EBC-E194-D9A9-DD90-613A3225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A08E30-0EAB-1490-8912-B536949A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0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96051-1CFC-8127-4230-0CC4C450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58D65C-04D4-DC07-C8D3-D95642F2D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B8208B-AC9F-6B3F-5FD8-4AA9E226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5FC8A5-AD2F-B3DB-1851-FAA87D7F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2F4D80-BDF9-D0D1-EAB7-46F0DC2C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B6DBA-DCBF-D868-61A3-97286D12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42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140F13-5786-9A7C-9BBF-2048ED1B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DD2BAE-C891-9D75-51C9-96F5D15EE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FB5B7-07B5-40C0-CFB4-0176E0BCE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975E-D890-4584-9E96-FC1A3CB33B7B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203C8-0901-9B10-F430-546DB5332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1DF36-9546-3BB7-145D-4A0E47B7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8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rtdansmaclasse.mnbaq.org/fr/oeuvre/8-years-ol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1A3EFBC-3C34-ACBB-DBE1-B188B3FCF774}"/>
              </a:ext>
            </a:extLst>
          </p:cNvPr>
          <p:cNvGrpSpPr/>
          <p:nvPr/>
        </p:nvGrpSpPr>
        <p:grpSpPr>
          <a:xfrm>
            <a:off x="93306" y="102636"/>
            <a:ext cx="12005388" cy="6643395"/>
            <a:chOff x="93306" y="102636"/>
            <a:chExt cx="12005388" cy="66433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2FFBCEE-2F91-CE11-D980-4734373B4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6" t="8441" r="17844" b="22814"/>
            <a:stretch/>
          </p:blipFill>
          <p:spPr>
            <a:xfrm>
              <a:off x="1664686" y="354434"/>
              <a:ext cx="8862627" cy="614913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8B999D8-DDDA-CE66-7486-D95A2AC5A9DD}"/>
                </a:ext>
              </a:extLst>
            </p:cNvPr>
            <p:cNvSpPr txBox="1"/>
            <p:nvPr/>
          </p:nvSpPr>
          <p:spPr>
            <a:xfrm>
              <a:off x="545285" y="1107346"/>
              <a:ext cx="710547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sz="4400" b="1" dirty="0">
                  <a:latin typeface="Biome"/>
                  <a:cs typeface="Biome"/>
                </a:rPr>
                <a:t>Apprécier et réfléchir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A4FC830-6B6A-9A2A-843C-60DE7ACBDA5C}"/>
                </a:ext>
              </a:extLst>
            </p:cNvPr>
            <p:cNvSpPr txBox="1"/>
            <p:nvPr/>
          </p:nvSpPr>
          <p:spPr>
            <a:xfrm>
              <a:off x="6709144" y="4734991"/>
              <a:ext cx="513438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4400" b="1" dirty="0">
                  <a:latin typeface="Biome" panose="020B0502040204020203" pitchFamily="34" charset="0"/>
                  <a:cs typeface="Biome" panose="020B0502040204020203" pitchFamily="34" charset="0"/>
                </a:rPr>
                <a:t>8 </a:t>
              </a:r>
              <a:r>
                <a:rPr lang="fr-CA" sz="4400" b="1" dirty="0" err="1">
                  <a:latin typeface="Biome" panose="020B0502040204020203" pitchFamily="34" charset="0"/>
                  <a:cs typeface="Biome" panose="020B0502040204020203" pitchFamily="34" charset="0"/>
                </a:rPr>
                <a:t>years</a:t>
              </a:r>
              <a:r>
                <a:rPr lang="fr-CA" sz="4400" b="1" dirty="0">
                  <a:latin typeface="Biome" panose="020B0502040204020203" pitchFamily="34" charset="0"/>
                  <a:cs typeface="Biome" panose="020B0502040204020203" pitchFamily="34" charset="0"/>
                </a:rPr>
                <a:t> </a:t>
              </a:r>
              <a:r>
                <a:rPr lang="fr-CA" sz="4400" b="1" dirty="0" err="1">
                  <a:latin typeface="Biome" panose="020B0502040204020203" pitchFamily="34" charset="0"/>
                  <a:cs typeface="Biome" panose="020B0502040204020203" pitchFamily="34" charset="0"/>
                </a:rPr>
                <a:t>old</a:t>
              </a:r>
              <a:endParaRPr lang="fr-CA" sz="44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  <a:p>
              <a:r>
                <a:rPr lang="fr-CA" sz="1400" b="1" dirty="0">
                  <a:latin typeface="Biome" panose="020B0502040204020203" pitchFamily="34" charset="0"/>
                  <a:cs typeface="Biome" panose="020B0502040204020203" pitchFamily="34" charset="0"/>
                </a:rPr>
                <a:t>Les frères Sanchez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680189B-0B6B-5780-221E-1AA1E99150FD}"/>
                </a:ext>
              </a:extLst>
            </p:cNvPr>
            <p:cNvSpPr/>
            <p:nvPr/>
          </p:nvSpPr>
          <p:spPr>
            <a:xfrm>
              <a:off x="93306" y="102636"/>
              <a:ext cx="12005388" cy="6643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6578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33380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2" y="1098957"/>
            <a:ext cx="29025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Étapes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513CF7-BB92-971D-43EE-1C63A4961B82}"/>
              </a:ext>
            </a:extLst>
          </p:cNvPr>
          <p:cNvSpPr txBox="1"/>
          <p:nvPr/>
        </p:nvSpPr>
        <p:spPr>
          <a:xfrm>
            <a:off x="6479677" y="751343"/>
            <a:ext cx="513196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fr-CA" sz="1400" b="1" i="0" dirty="0">
                <a:solidFill>
                  <a:srgbClr val="0362B6"/>
                </a:solidFill>
                <a:effectLst/>
                <a:latin typeface="ArialNova-Bold"/>
              </a:rPr>
              <a:t>OBSERVATION</a:t>
            </a:r>
          </a:p>
          <a:p>
            <a:pPr marL="342900" indent="-342900" algn="l" rtl="0">
              <a:buAutoNum type="arabicPeriod"/>
            </a:pPr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Des éléments disciplinaires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Des éléments du langage plastique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L’organisation des éléments dans un espace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Les traces de gestes utilisés</a:t>
            </a:r>
          </a:p>
          <a:p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r>
              <a:rPr lang="fr-CA" sz="1400" b="1" i="0" dirty="0">
                <a:solidFill>
                  <a:srgbClr val="B96006"/>
                </a:solidFill>
                <a:effectLst/>
                <a:latin typeface="ArialNova-Bold"/>
              </a:rPr>
              <a:t>2. INTERPRÉTATION</a:t>
            </a:r>
          </a:p>
          <a:p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3B3A33"/>
                </a:solidFill>
                <a:effectLst/>
                <a:latin typeface="ArialNova-Bold"/>
              </a:rPr>
              <a:t>Interprétation personnelle : 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nommer des éléments dans l’image qui a suscité une émotion, un sentiment, une impression en utilisant le langage disciplinaire. Faire des liens.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3B3A33"/>
                </a:solidFill>
                <a:effectLst/>
                <a:latin typeface="ArialNova-Bold"/>
              </a:rPr>
              <a:t>Réflexion philosophique :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 utiliser les outils de la pensée pour générer une réflexion qui dépasse l’œuvre et tend vers l'universel.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448F80"/>
                </a:solidFill>
                <a:effectLst/>
                <a:latin typeface="ArialNova-Bold"/>
              </a:rPr>
              <a:t>3. JUGEMENT CRITIQUE </a:t>
            </a:r>
          </a:p>
          <a:p>
            <a:pPr algn="l" rtl="0"/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Exprimer ses préférences à partir de ses observations et réflexions en utilisant le langage disciplinaire.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E90103"/>
                </a:solidFill>
                <a:effectLst/>
                <a:latin typeface="ArialNova-Bold"/>
              </a:rPr>
              <a:t>4. PARTAGE</a:t>
            </a:r>
          </a:p>
          <a:p>
            <a:pPr algn="l" rtl="0"/>
            <a:endParaRPr lang="fr-CA" sz="900" b="1" i="0" dirty="0">
              <a:solidFill>
                <a:srgbClr val="E90103"/>
              </a:solidFill>
              <a:effectLst/>
              <a:latin typeface="ArialNova-Bold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Décrire son expérience et ses apprentissages</a:t>
            </a:r>
          </a:p>
        </p:txBody>
      </p:sp>
    </p:spTree>
    <p:extLst>
      <p:ext uri="{BB962C8B-B14F-4D97-AF65-F5344CB8AC3E}">
        <p14:creationId xmlns:p14="http://schemas.microsoft.com/office/powerpoint/2010/main" val="199231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12" r="30545" b="-512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241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Observation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551242" y="1336118"/>
            <a:ext cx="513196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Projeter l’œuvre </a:t>
            </a:r>
            <a:r>
              <a:rPr lang="fr-CA" sz="1400" b="0" i="1" dirty="0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8 </a:t>
            </a:r>
            <a:r>
              <a:rPr lang="fr-CA" sz="1400" b="0" i="1" dirty="0" err="1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years</a:t>
            </a:r>
            <a:r>
              <a:rPr lang="fr-CA" sz="1400" b="0" i="1" dirty="0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 </a:t>
            </a:r>
            <a:r>
              <a:rPr lang="fr-CA" sz="1400" b="0" i="1" dirty="0" err="1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old</a:t>
            </a:r>
            <a:r>
              <a:rPr lang="fr-CA" sz="1400" b="0" i="1" dirty="0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 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au tableau et prendre une minute d’observation en silence.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Poser des questions afin de permettre aux élèves d’observer l’œuvre dans le détail.</a:t>
            </a:r>
          </a:p>
          <a:p>
            <a:pPr algn="l" rtl="0"/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Que vois-tu dans cette image?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Quel est le lieu?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Sommes-nous le jour, le soir ou la nuit?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Qu’as-tu remarqué en premier? Qu'est-ce qui attire le plus ton attention?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Quels sons pourraient être entendus dans cette pièce?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Y a-t-il quelque chose de bizarre? D'inhabituel?</a:t>
            </a:r>
          </a:p>
          <a:p>
            <a:pPr marL="1143000" lvl="2" indent="-228600" algn="l" rtl="0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</p:txBody>
      </p:sp>
    </p:spTree>
    <p:extLst>
      <p:ext uri="{BB962C8B-B14F-4D97-AF65-F5344CB8AC3E}">
        <p14:creationId xmlns:p14="http://schemas.microsoft.com/office/powerpoint/2010/main" val="5903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12" r="30545" b="-512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241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Observation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465115" y="487461"/>
            <a:ext cx="51319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Diriger le regard des élèves en balayant l’œuvre de gauche à droite. Faire nommer tous les éléments et les noter dans la grille d’observation. Au besoin, demander des éléments du langage plastique.</a:t>
            </a: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20A708-E38C-B225-A8D2-260705130A7E}"/>
              </a:ext>
            </a:extLst>
          </p:cNvPr>
          <p:cNvSpPr txBox="1"/>
          <p:nvPr/>
        </p:nvSpPr>
        <p:spPr>
          <a:xfrm>
            <a:off x="6733801" y="1788727"/>
            <a:ext cx="4793611" cy="4616648"/>
          </a:xfrm>
          <a:prstGeom prst="rect">
            <a:avLst/>
          </a:prstGeom>
          <a:solidFill>
            <a:srgbClr val="D197B1"/>
          </a:solidFill>
          <a:ln>
            <a:solidFill>
              <a:srgbClr val="3B251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latin typeface="Arial Nova" panose="020B0504020202020204" pitchFamily="34" charset="0"/>
              </a:rPr>
              <a:t>Couleurs et valeur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Comment décrirais-tu les couleurs : </a:t>
            </a:r>
          </a:p>
          <a:p>
            <a:pPr marL="182562"/>
            <a:r>
              <a:rPr lang="fr-CA" sz="1400" dirty="0">
                <a:latin typeface="Arial Nova" panose="020B0504020202020204" pitchFamily="34" charset="0"/>
              </a:rPr>
              <a:t>  Claires ou Foncées? Chaude ou froides?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Quel est la couleur dominante (la plus présente)? </a:t>
            </a:r>
          </a:p>
          <a:p>
            <a:pPr marL="182562"/>
            <a:r>
              <a:rPr lang="fr-CA" sz="1400" dirty="0">
                <a:latin typeface="Arial Nova" panose="020B0504020202020204" pitchFamily="34" charset="0"/>
              </a:rPr>
              <a:t>  Est-ce une couleur primaire ou secondaire?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Quelle couleur secondaire est présente dans l’image?</a:t>
            </a:r>
          </a:p>
          <a:p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Lignes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Plusieurs objets créent des lignes verticales. Lesquels?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Formes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Nomme trois objets aux formes arrondies présents dans l’image.</a:t>
            </a:r>
          </a:p>
          <a:p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Composition de l’image (cadrage)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La photographie a-t-elle été prise à la verticale ou à l’horizontale?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Texture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On arrive bien à voir les textures présentes dans cette image. Selon toi, quelle est la texture du tapis?</a:t>
            </a:r>
          </a:p>
        </p:txBody>
      </p:sp>
    </p:spTree>
    <p:extLst>
      <p:ext uri="{BB962C8B-B14F-4D97-AF65-F5344CB8AC3E}">
        <p14:creationId xmlns:p14="http://schemas.microsoft.com/office/powerpoint/2010/main" val="19404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12" r="30545" b="-512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241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Observation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473823" y="2397947"/>
            <a:ext cx="51319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Énumérer les éléments que vous avez pris en note. Demander aux élèves s’ils voient des choses à ajouter.</a:t>
            </a: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Conclure cette étape en demandant aux élèves de résumer : Si tu devais la décrire à un de tes proches en quelques phrases, que dirais-tu?</a:t>
            </a:r>
          </a:p>
        </p:txBody>
      </p:sp>
    </p:spTree>
    <p:extLst>
      <p:ext uri="{BB962C8B-B14F-4D97-AF65-F5344CB8AC3E}">
        <p14:creationId xmlns:p14="http://schemas.microsoft.com/office/powerpoint/2010/main" val="3801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8" r="15258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715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Interprétation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386737" y="474345"/>
            <a:ext cx="534370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3B3A33"/>
                </a:solidFill>
                <a:effectLst/>
                <a:latin typeface="ArialNova"/>
              </a:rPr>
              <a:t>Interprétation personnelle</a:t>
            </a: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Parmi une liste d’émotion, demander aux élèves de choisir celle(s) correspondant à ce que l’œuvre leur faire ressentir ou ce que le personnage semble ressentir.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Demander-leur quels éléments (au moins deux) observés dans l’image les incitent à choisir cette émotion.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Poser des questions afin de permettre aux élèves d’analyser l’œuvre.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Selon toi, qu'est-ce que ça raconte?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Est-ce que l'œuvre te faire réfléchir? Si oui, à quoi?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L’atmosphère est-elle chaude ou froide? Qu’est-ce qui te fait dire cela?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Inviter-les à faire un lien avec leur vie : As-tu déjà vécu un moment comme celui-ci? </a:t>
            </a:r>
            <a:r>
              <a:rPr lang="fr-CA" sz="1400" b="0" i="0">
                <a:solidFill>
                  <a:srgbClr val="3B3A33"/>
                </a:solidFill>
                <a:effectLst/>
                <a:latin typeface="ArialNova"/>
              </a:rPr>
              <a:t>Veux-tu 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nous le raconter?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Présenter l’œuvre à partir de la description sur la fiche.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Faire des liens entre ce qu’ils ont vu, ressenti et compris et ce que les artistes ont tenté d’exprimer.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À ton avis pourquoi choisir le titre 8 </a:t>
            </a:r>
            <a:r>
              <a:rPr lang="fr-CA" sz="1400" b="0" i="0" dirty="0" err="1">
                <a:solidFill>
                  <a:srgbClr val="3B3A33"/>
                </a:solidFill>
                <a:effectLst/>
                <a:latin typeface="ArialNova"/>
              </a:rPr>
              <a:t>years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 </a:t>
            </a:r>
            <a:r>
              <a:rPr lang="fr-CA" sz="1400" b="0" i="0" dirty="0" err="1">
                <a:solidFill>
                  <a:srgbClr val="3B3A33"/>
                </a:solidFill>
                <a:effectLst/>
                <a:latin typeface="ArialNova"/>
              </a:rPr>
              <a:t>old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 (8 ans)?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Si quelqu'un te demandait d'expliquer cette œuvre, que dirais-tu?</a:t>
            </a:r>
          </a:p>
        </p:txBody>
      </p:sp>
    </p:spTree>
    <p:extLst>
      <p:ext uri="{BB962C8B-B14F-4D97-AF65-F5344CB8AC3E}">
        <p14:creationId xmlns:p14="http://schemas.microsoft.com/office/powerpoint/2010/main" val="425102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8" r="15258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715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Interprétation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386737" y="354434"/>
            <a:ext cx="5343709" cy="556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3B3A33"/>
                </a:solidFill>
                <a:effectLst/>
                <a:latin typeface="ArialNova"/>
              </a:rPr>
              <a:t>Réflexion philosophique</a:t>
            </a:r>
          </a:p>
          <a:p>
            <a:pPr algn="l" rtl="0"/>
            <a:endParaRPr lang="fr-CA" sz="1400" b="1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Mettre les élèves en contexte.</a:t>
            </a:r>
          </a:p>
          <a:p>
            <a:pPr marL="357188" lvl="1">
              <a:spcAft>
                <a:spcPts val="1200"/>
              </a:spcAft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Dans cette photographie, les frères Sanchez nous présentent un jeune garçon seul dans sa chambre. Il y a beaucoup de choses autour de lui mais, il ne semble pas heureux. On dirait qu’il attend quelque chose ou... quelqu’un.</a:t>
            </a:r>
          </a:p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Écrire la phrase au tableau et demander leur avis.</a:t>
            </a:r>
          </a:p>
          <a:p>
            <a:pPr marL="357188" lvl="1">
              <a:lnSpc>
                <a:spcPct val="150000"/>
              </a:lnSpc>
              <a:spcAft>
                <a:spcPts val="100"/>
              </a:spcAft>
              <a:tabLst>
                <a:tab pos="269875" algn="l"/>
              </a:tabLst>
            </a:pPr>
            <a:r>
              <a:rPr lang="fr-CA" sz="1400" b="1" i="1" dirty="0">
                <a:solidFill>
                  <a:srgbClr val="3B3A33"/>
                </a:solidFill>
                <a:effectLst/>
                <a:latin typeface="ArialNova"/>
              </a:rPr>
              <a:t>Un enfant seul est un enfant malheureux.</a:t>
            </a:r>
          </a:p>
          <a:p>
            <a:pPr marL="357188" lvl="1">
              <a:spcAft>
                <a:spcPts val="100"/>
              </a:spcAft>
              <a:tabLst>
                <a:tab pos="269875" algn="l"/>
              </a:tabLst>
            </a:pPr>
            <a:endParaRPr lang="fr-CA" sz="1400" b="1" i="1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Selon toi, un enfant peut-il être heureux quand il est seul?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Qu’est-ce que c’est être seul?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Qu’est-ce que c’est être malheureux?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Nomme des moments où un enfant peut être seul et heureux.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À un moment où tu te sens seul, qu’est-ce qui pourrait te rendre heureux?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Quand on est en groupe, y a-t-il des choses qui peuvent nous rendre malheureux?</a:t>
            </a:r>
          </a:p>
        </p:txBody>
      </p:sp>
    </p:spTree>
    <p:extLst>
      <p:ext uri="{BB962C8B-B14F-4D97-AF65-F5344CB8AC3E}">
        <p14:creationId xmlns:p14="http://schemas.microsoft.com/office/powerpoint/2010/main" val="44464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28634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0" y="1098957"/>
            <a:ext cx="350485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Jugement </a:t>
            </a:r>
          </a:p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critique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458229" y="2267289"/>
            <a:ext cx="53437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Demander aux élèves de donner leur avis sur l’œuvre.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Combien d’étoiles (1 à 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Pourquoi (en fonction des étapes 1 et 2)?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Qu'as-tu aimé de l’œuvre?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Qu’as-tu moins aimé?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46B732D-D9E4-A718-6F75-3231A6EB6316}"/>
              </a:ext>
            </a:extLst>
          </p:cNvPr>
          <p:cNvGrpSpPr/>
          <p:nvPr/>
        </p:nvGrpSpPr>
        <p:grpSpPr>
          <a:xfrm>
            <a:off x="7361364" y="2708868"/>
            <a:ext cx="2311411" cy="1440262"/>
            <a:chOff x="6866709" y="3616234"/>
            <a:chExt cx="1482309" cy="914400"/>
          </a:xfrm>
        </p:grpSpPr>
        <p:pic>
          <p:nvPicPr>
            <p:cNvPr id="4" name="Graphique 3" descr="Évaluation 3 étoiles contour">
              <a:extLst>
                <a:ext uri="{FF2B5EF4-FFF2-40B4-BE49-F238E27FC236}">
                  <a16:creationId xmlns:a16="http://schemas.microsoft.com/office/drawing/2014/main" id="{4F6A015C-F3C8-0976-AAC2-0E89B214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66709" y="3616234"/>
              <a:ext cx="914400" cy="914400"/>
            </a:xfrm>
            <a:prstGeom prst="rect">
              <a:avLst/>
            </a:prstGeom>
          </p:spPr>
        </p:pic>
        <p:pic>
          <p:nvPicPr>
            <p:cNvPr id="7" name="Graphique 6" descr="Évaluation 3 étoiles contour">
              <a:extLst>
                <a:ext uri="{FF2B5EF4-FFF2-40B4-BE49-F238E27FC236}">
                  <a16:creationId xmlns:a16="http://schemas.microsoft.com/office/drawing/2014/main" id="{9F32F0F4-F34D-1A1D-D8A9-8964513B6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33497"/>
            <a:stretch/>
          </p:blipFill>
          <p:spPr>
            <a:xfrm>
              <a:off x="7740917" y="3616234"/>
              <a:ext cx="608101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3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r="43041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28465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Partage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500759" y="2698030"/>
            <a:ext cx="534370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Demander aux élèves de partager leur expérience à l’oral ou sur papier en complétant les deux phrases suivantes :</a:t>
            </a:r>
          </a:p>
          <a:p>
            <a:pPr algn="l" rtl="0"/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Au moment de faire cette appréciation, je me suis senti/sentie...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À travers cette expérience, j’ai appris...</a:t>
            </a:r>
          </a:p>
        </p:txBody>
      </p:sp>
    </p:spTree>
    <p:extLst>
      <p:ext uri="{BB962C8B-B14F-4D97-AF65-F5344CB8AC3E}">
        <p14:creationId xmlns:p14="http://schemas.microsoft.com/office/powerpoint/2010/main" val="554111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28E12FCE2AF4C8215A1192CA19A51" ma:contentTypeVersion="13" ma:contentTypeDescription="Create a new document." ma:contentTypeScope="" ma:versionID="6872458b333a907e02f9e2734e93d01c">
  <xsd:schema xmlns:xsd="http://www.w3.org/2001/XMLSchema" xmlns:xs="http://www.w3.org/2001/XMLSchema" xmlns:p="http://schemas.microsoft.com/office/2006/metadata/properties" xmlns:ns2="c9709f0b-7b64-4344-ab3c-2ed6fe0179f6" xmlns:ns3="7f54b0a5-4949-461c-9b7e-4f0eab46a19e" targetNamespace="http://schemas.microsoft.com/office/2006/metadata/properties" ma:root="true" ma:fieldsID="ff0fdabf28bc476e893d15dff1e9de60" ns2:_="" ns3:_="">
    <xsd:import namespace="c9709f0b-7b64-4344-ab3c-2ed6fe0179f6"/>
    <xsd:import namespace="7f54b0a5-4949-461c-9b7e-4f0eab46a1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09f0b-7b64-4344-ab3c-2ed6fe017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4b0a5-4949-461c-9b7e-4f0eab46a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A39402-72DB-4A05-96A3-87B2DB333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A4C52-0A32-4BAE-8D78-CA9083185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09f0b-7b64-4344-ab3c-2ed6fe0179f6"/>
    <ds:schemaRef ds:uri="7f54b0a5-4949-461c-9b7e-4f0eab46a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779</Words>
  <Application>Microsoft Office PowerPoint</Application>
  <PresentationFormat>Grand écran</PresentationFormat>
  <Paragraphs>122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Boulanger, Justine</dc:creator>
  <cp:lastModifiedBy>Justine Boulanger</cp:lastModifiedBy>
  <cp:revision>7</cp:revision>
  <dcterms:created xsi:type="dcterms:W3CDTF">2022-12-19T20:36:30Z</dcterms:created>
  <dcterms:modified xsi:type="dcterms:W3CDTF">2025-01-28T20:38:14Z</dcterms:modified>
</cp:coreProperties>
</file>