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e boulanger" initials="jb" lastIdx="1" clrIdx="0">
    <p:extLst>
      <p:ext uri="{19B8F6BF-5375-455C-9EA6-DF929625EA0E}">
        <p15:presenceInfo xmlns:p15="http://schemas.microsoft.com/office/powerpoint/2012/main" userId="f35051c22f95e7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31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85C13-FB74-4D16-84CD-B91B88443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BD9607-E98E-406A-8DFE-16D3ABA93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E59E5E-B788-4AB9-B17F-09405120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5E937C-1BE1-4760-BC55-4F931AAD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AFD4A4-F163-4234-8FA7-8B5AB346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50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AA4569-0385-4028-9738-897F9C2F3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D2D3C3-0A65-4D33-9B13-519933D07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A91BB2-901C-4171-82F3-0F87E35A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AFE9D-18B6-4076-ABD3-3E747FB9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0B8AD-8F93-4761-8B6A-E1C395C4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95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2BA6BE-FA10-4E47-AF72-01EC151E4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D7AF3D-C3B6-4D81-9320-781F4F499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49732-0C35-417B-90A3-80D6A325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A00DF-3B7C-4781-ACB6-5F1256B6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5F1551-7591-4315-854F-6E5A184F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57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FE7DF-52A4-4D12-B3ED-7B65466D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2E44E-1EA1-4EB4-880A-3CD450121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74E1FF-FF7D-453F-A908-49FBB697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594AA7-0722-4C40-B4A1-97D20C68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01E4B-7024-409F-847F-F65FD390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94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B1D17-7020-47AE-8667-5C9A8C499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AA9136-11F1-45FC-915C-07EF7F52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6101D8-8CE3-4A25-94C1-3851FA6A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A1316F-0CD3-4D4F-BBEB-C768A3D4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E875D-0283-4E6E-A7A3-A172B150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491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5BCFC-A7EC-48F6-AC19-95963561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057A6-F2A2-47EC-AF81-B05435D76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819B4C-70F5-4A50-A9A1-4707B139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EBE037-3189-42F3-8D98-137794AC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48BBA1-301A-4BD6-A796-C5B71B8D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8C33ED-FF6F-458B-85BB-0164954E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479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3243E-4099-42D8-8E6C-97F19111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4DF1FA-9C55-4230-B1D7-3DAA3353B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B903C6-8099-4E9A-8737-4D2518C4F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6C565A-4EBD-41A7-9348-AF90E0109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C59F21-6150-497D-82E1-61322AF04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C80305-4B0C-4AD4-8969-CC879295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F21F8D-1696-4F01-A111-677B53AF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BD22E0-E1C9-4CE9-AE3E-2DC30CAD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398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AEE2F-4B86-43FF-9278-DE031A4C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758544-A055-4FE6-9ED8-C7C55A9A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E61764-5D62-40A0-BED4-B34EEDB1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04C7FF-F10E-4FD4-B48D-CE3E9C19F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036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3485BA-8810-4CE4-83D0-0E4CC116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455C41-978E-401E-A5B3-2D31BFF9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C608F6-C5C5-4733-AFB6-9B22AD71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00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9032D-D4D7-44E4-8255-AF284804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2396CC-2D8D-46E2-A75B-E17B808D1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6A4F59-DEE2-4A3F-A76D-CECB4DEE4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84EEFE-0DAC-455B-809E-E9AED78D3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CFECD1-7DFB-4CE8-AFB8-085A8C6B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9BDC1B-4913-4998-9B01-E503E6FB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3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868794-A6A8-4939-8F44-294A07CF0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168EBB-A1D3-4B87-BFC6-4F841312E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8FF18E-E8F8-4189-91ED-A5BB4589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C207B1-76AF-47F3-ACB9-AFC3D01A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0F790-DDEF-415D-A26E-CCDC0ED7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E75A48-2218-4929-9EF2-B86B5FD0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703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C22AFB-E2CA-4DFA-8D56-6CDEC5EB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85096B-079E-440F-B9C5-A830618B1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7E15F-DF03-472F-927D-F9FAF88E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275D-B3D8-446D-848C-FF2402F42E39}" type="datetimeFigureOut">
              <a:rPr lang="fr-CA" smtClean="0"/>
              <a:t>2020-03-23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210C44-28C7-421A-8FEF-16DDC97F8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162F85-E20A-45B3-880F-113D265CC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6175-5CA5-462D-BCBE-71662864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281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 6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2D6BFA29-6C25-49BC-90F5-3450AFC14D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2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2624B37-5D93-44A1-87E6-428D46B3FCD5}"/>
              </a:ext>
            </a:extLst>
          </p:cNvPr>
          <p:cNvSpPr txBox="1"/>
          <p:nvPr/>
        </p:nvSpPr>
        <p:spPr>
          <a:xfrm>
            <a:off x="0" y="5422740"/>
            <a:ext cx="12192000" cy="1261884"/>
          </a:xfrm>
          <a:prstGeom prst="rect">
            <a:avLst/>
          </a:prstGeom>
          <a:solidFill>
            <a:srgbClr val="E7E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/>
              <a:t>Après-midi d’avril</a:t>
            </a:r>
          </a:p>
          <a:p>
            <a:pPr algn="ctr"/>
            <a:endParaRPr lang="fr-CA" sz="2000" dirty="0"/>
          </a:p>
          <a:p>
            <a:pPr algn="ctr"/>
            <a:r>
              <a:rPr lang="fr-CA" sz="2000" b="1" dirty="0"/>
              <a:t>Marc-Aurèle Suzor de Foy Coté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F74586F-EA34-4C64-B1EF-9D99C0F37BC5}"/>
              </a:ext>
            </a:extLst>
          </p:cNvPr>
          <p:cNvSpPr>
            <a:spLocks noChangeAspect="1"/>
          </p:cNvSpPr>
          <p:nvPr/>
        </p:nvSpPr>
        <p:spPr>
          <a:xfrm>
            <a:off x="425881" y="-589552"/>
            <a:ext cx="2916000" cy="2910191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>
                <a:solidFill>
                  <a:sysClr val="windowText" lastClr="000000"/>
                </a:solidFill>
              </a:rPr>
              <a:t>Apprécier</a:t>
            </a:r>
          </a:p>
          <a:p>
            <a:pPr algn="ctr"/>
            <a:r>
              <a:rPr lang="fr-CA" dirty="0">
                <a:solidFill>
                  <a:sysClr val="windowText" lastClr="000000"/>
                </a:solidFill>
              </a:rPr>
              <a:t>Une œuvre d’art</a:t>
            </a:r>
          </a:p>
          <a:p>
            <a:pPr algn="ctr"/>
            <a:endParaRPr lang="fr-CA" dirty="0">
              <a:solidFill>
                <a:sysClr val="windowText" lastClr="000000"/>
              </a:solidFill>
            </a:endParaRPr>
          </a:p>
          <a:p>
            <a:pPr algn="ctr"/>
            <a:r>
              <a:rPr lang="fr-CA" dirty="0">
                <a:solidFill>
                  <a:sysClr val="windowText" lastClr="000000"/>
                </a:solidFill>
              </a:rPr>
              <a:t>1</a:t>
            </a:r>
            <a:r>
              <a:rPr lang="fr-CA" baseline="30000" dirty="0">
                <a:solidFill>
                  <a:sysClr val="windowText" lastClr="000000"/>
                </a:solidFill>
              </a:rPr>
              <a:t>er</a:t>
            </a:r>
            <a:r>
              <a:rPr lang="fr-CA" dirty="0">
                <a:solidFill>
                  <a:sysClr val="windowText" lastClr="000000"/>
                </a:solidFill>
              </a:rPr>
              <a:t> cycle du primaire</a:t>
            </a:r>
          </a:p>
        </p:txBody>
      </p:sp>
    </p:spTree>
    <p:extLst>
      <p:ext uri="{BB962C8B-B14F-4D97-AF65-F5344CB8AC3E}">
        <p14:creationId xmlns:p14="http://schemas.microsoft.com/office/powerpoint/2010/main" val="243170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>
            <a:extLst>
              <a:ext uri="{FF2B5EF4-FFF2-40B4-BE49-F238E27FC236}">
                <a16:creationId xmlns:a16="http://schemas.microsoft.com/office/drawing/2014/main" id="{1F74586F-EA34-4C64-B1EF-9D99C0F37BC5}"/>
              </a:ext>
            </a:extLst>
          </p:cNvPr>
          <p:cNvSpPr>
            <a:spLocks noChangeAspect="1"/>
          </p:cNvSpPr>
          <p:nvPr/>
        </p:nvSpPr>
        <p:spPr>
          <a:xfrm>
            <a:off x="804673" y="1445494"/>
            <a:ext cx="3616856" cy="4376572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Apprécier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Une œuvre d’art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fr-CA" sz="3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r>
              <a:rPr lang="fr-CA" sz="3000" b="1" kern="1200" baseline="30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er</a:t>
            </a:r>
            <a:r>
              <a:rPr lang="fr-CA" sz="3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cycle du primaire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DD585E-82CD-49D8-B930-FC3AA92D9937}"/>
              </a:ext>
            </a:extLst>
          </p:cNvPr>
          <p:cNvSpPr/>
          <p:nvPr/>
        </p:nvSpPr>
        <p:spPr>
          <a:xfrm>
            <a:off x="5474368" y="1193292"/>
            <a:ext cx="6714584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CA" sz="2200" b="1" dirty="0">
                <a:solidFill>
                  <a:schemeClr val="bg1"/>
                </a:solidFill>
              </a:rPr>
              <a:t>Utilisation de la présentation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CA" sz="2200" b="1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chemeClr val="bg1"/>
                </a:solidFill>
              </a:rPr>
              <a:t>Faire apparaître les question en cliquant avec votre souris.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fr-CA" sz="2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chemeClr val="bg1"/>
                </a:solidFill>
              </a:rPr>
              <a:t>Poser la question aux élèves et discuter avec eux des réponses.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fr-CA" sz="2200" dirty="0">
              <a:solidFill>
                <a:schemeClr val="bg1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chemeClr val="bg1"/>
                </a:solidFill>
              </a:rPr>
              <a:t>Faire défiler les suggestions de réponses en cliquant de nouveau sur la souris.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CA" sz="2200" dirty="0">
              <a:solidFill>
                <a:schemeClr val="bg1"/>
              </a:solidFill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fr-CA" sz="2200" i="1" dirty="0">
                <a:solidFill>
                  <a:schemeClr val="bg1"/>
                </a:solidFill>
              </a:rPr>
              <a:t>NB: La dernière question est ouverte. Il n’y a pas de réponse suggérée.</a:t>
            </a:r>
          </a:p>
        </p:txBody>
      </p:sp>
    </p:spTree>
    <p:extLst>
      <p:ext uri="{BB962C8B-B14F-4D97-AF65-F5344CB8AC3E}">
        <p14:creationId xmlns:p14="http://schemas.microsoft.com/office/powerpoint/2010/main" val="169287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7019AC-07C8-4F88-A46E-168B0EDFAA93}"/>
              </a:ext>
            </a:extLst>
          </p:cNvPr>
          <p:cNvSpPr/>
          <p:nvPr/>
        </p:nvSpPr>
        <p:spPr>
          <a:xfrm>
            <a:off x="5358063" y="0"/>
            <a:ext cx="6830889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CA" sz="2000" b="1" dirty="0">
                <a:solidFill>
                  <a:schemeClr val="bg1"/>
                </a:solidFill>
              </a:rPr>
              <a:t>Rappel de l’utilisation des connaissances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CA" b="1" dirty="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b="1" dirty="0">
                <a:solidFill>
                  <a:schemeClr val="bg1"/>
                </a:solidFill>
              </a:rPr>
              <a:t>Observer :</a:t>
            </a:r>
          </a:p>
          <a:p>
            <a:pPr marL="10287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A" dirty="0">
                <a:solidFill>
                  <a:schemeClr val="bg1"/>
                </a:solidFill>
              </a:rPr>
              <a:t>Des éléments disciplinaires</a:t>
            </a:r>
          </a:p>
          <a:p>
            <a:pPr marL="10287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A" dirty="0">
                <a:solidFill>
                  <a:schemeClr val="bg1"/>
                </a:solidFill>
              </a:rPr>
              <a:t>Des éléments du langage plastique</a:t>
            </a:r>
          </a:p>
          <a:p>
            <a:pPr marL="10287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A" dirty="0">
                <a:solidFill>
                  <a:schemeClr val="bg1"/>
                </a:solidFill>
              </a:rPr>
              <a:t>L’organisation des éléments dans un espace</a:t>
            </a:r>
          </a:p>
          <a:p>
            <a:pPr marL="10287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A" dirty="0">
                <a:solidFill>
                  <a:schemeClr val="bg1"/>
                </a:solidFill>
              </a:rPr>
              <a:t>Les traces de gestes utilisés</a:t>
            </a:r>
          </a:p>
          <a:p>
            <a:pPr marL="1028700" lvl="1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CA" dirty="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b="1" dirty="0">
                <a:solidFill>
                  <a:schemeClr val="bg1"/>
                </a:solidFill>
              </a:rPr>
              <a:t>Nommer</a:t>
            </a:r>
            <a:r>
              <a:rPr lang="fr-CA" dirty="0">
                <a:solidFill>
                  <a:schemeClr val="bg1"/>
                </a:solidFill>
              </a:rPr>
              <a:t> un élément dans l’image qui a suscité une émotion, un sentiment, une impression en utilisant le langage disciplinaire.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fr-CA" dirty="0">
              <a:solidFill>
                <a:schemeClr val="bg1"/>
              </a:solidFill>
            </a:endParaRP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fr-CA" b="1" dirty="0">
                <a:solidFill>
                  <a:schemeClr val="bg1"/>
                </a:solidFill>
              </a:rPr>
              <a:t>Exprimer</a:t>
            </a:r>
            <a:r>
              <a:rPr lang="fr-CA" dirty="0">
                <a:solidFill>
                  <a:schemeClr val="bg1"/>
                </a:solidFill>
              </a:rPr>
              <a:t> ses préférences à partir de ses observations en utilisant le langage disciplinaire.</a:t>
            </a:r>
          </a:p>
          <a:p>
            <a:pPr marL="6858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3465176-A597-46E6-B3A8-71EF0EF4E11C}"/>
              </a:ext>
            </a:extLst>
          </p:cNvPr>
          <p:cNvSpPr>
            <a:spLocks noChangeAspect="1"/>
          </p:cNvSpPr>
          <p:nvPr/>
        </p:nvSpPr>
        <p:spPr>
          <a:xfrm>
            <a:off x="804673" y="1445494"/>
            <a:ext cx="3616856" cy="4376572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Apprécier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Une œuvre d’art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fr-CA" sz="3000" b="1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CA"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r>
              <a:rPr lang="fr-CA" sz="3000" b="1" kern="1200" baseline="30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er</a:t>
            </a:r>
            <a:r>
              <a:rPr lang="fr-CA"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cycle du primaire</a:t>
            </a:r>
          </a:p>
        </p:txBody>
      </p:sp>
    </p:spTree>
    <p:extLst>
      <p:ext uri="{BB962C8B-B14F-4D97-AF65-F5344CB8AC3E}">
        <p14:creationId xmlns:p14="http://schemas.microsoft.com/office/powerpoint/2010/main" val="330727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31765CAC-0395-487C-90CE-8FA4E2F5FC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8"/>
          <a:stretch/>
        </p:blipFill>
        <p:spPr>
          <a:xfrm>
            <a:off x="-2232" y="-7702"/>
            <a:ext cx="12191980" cy="685799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3F7062CF-DB8A-4202-99E8-64F64A2C2D37}"/>
              </a:ext>
            </a:extLst>
          </p:cNvPr>
          <p:cNvSpPr/>
          <p:nvPr/>
        </p:nvSpPr>
        <p:spPr>
          <a:xfrm>
            <a:off x="588529" y="2534403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Une rivière!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CD30E9-F666-45EC-9342-5FE260FF205A}"/>
              </a:ext>
            </a:extLst>
          </p:cNvPr>
          <p:cNvSpPr/>
          <p:nvPr/>
        </p:nvSpPr>
        <p:spPr>
          <a:xfrm>
            <a:off x="588528" y="736439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Des arbres!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011BA2E-9285-4D00-AD99-837F2059EF45}"/>
              </a:ext>
            </a:extLst>
          </p:cNvPr>
          <p:cNvSpPr/>
          <p:nvPr/>
        </p:nvSpPr>
        <p:spPr>
          <a:xfrm>
            <a:off x="588530" y="1668869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De la neige!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9758E02-3E35-484E-AD3D-C8CF2AE585FB}"/>
              </a:ext>
            </a:extLst>
          </p:cNvPr>
          <p:cNvSpPr>
            <a:spLocks noChangeAspect="1"/>
          </p:cNvSpPr>
          <p:nvPr/>
        </p:nvSpPr>
        <p:spPr>
          <a:xfrm>
            <a:off x="9721166" y="4561421"/>
            <a:ext cx="2916000" cy="2910191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ysClr val="windowText" lastClr="000000"/>
                </a:solidFill>
              </a:rPr>
              <a:t>J’observe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2F67D-5E31-412E-91DF-697E4CA24B1A}"/>
              </a:ext>
            </a:extLst>
          </p:cNvPr>
          <p:cNvSpPr/>
          <p:nvPr/>
        </p:nvSpPr>
        <p:spPr>
          <a:xfrm>
            <a:off x="107119" y="6254424"/>
            <a:ext cx="7301164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Quel est la technique artistique utilisée pour créer cette </a:t>
            </a:r>
            <a:r>
              <a:rPr lang="fr-CA" dirty="0" err="1">
                <a:solidFill>
                  <a:schemeClr val="tx1"/>
                </a:solidFill>
              </a:rPr>
              <a:t>oeuvre</a:t>
            </a:r>
            <a:r>
              <a:rPr lang="fr-CA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9C85572-D5DB-4070-9005-4CF1B13A907F}"/>
              </a:ext>
            </a:extLst>
          </p:cNvPr>
          <p:cNvSpPr/>
          <p:nvPr/>
        </p:nvSpPr>
        <p:spPr>
          <a:xfrm>
            <a:off x="2704937" y="5345769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La peinture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5671365-0358-4F29-8283-278E2A4C88B0}"/>
              </a:ext>
            </a:extLst>
          </p:cNvPr>
          <p:cNvSpPr/>
          <p:nvPr/>
        </p:nvSpPr>
        <p:spPr>
          <a:xfrm>
            <a:off x="5390349" y="764612"/>
            <a:ext cx="1411299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Pâles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84D9EB8-797C-4EFA-930C-559BCA0C19CE}"/>
              </a:ext>
            </a:extLst>
          </p:cNvPr>
          <p:cNvSpPr/>
          <p:nvPr/>
        </p:nvSpPr>
        <p:spPr>
          <a:xfrm>
            <a:off x="5390350" y="2630659"/>
            <a:ext cx="1411299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Claires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EBE44-DCF3-45F2-B13A-45E1B63AB7BD}"/>
              </a:ext>
            </a:extLst>
          </p:cNvPr>
          <p:cNvSpPr/>
          <p:nvPr/>
        </p:nvSpPr>
        <p:spPr>
          <a:xfrm>
            <a:off x="69960" y="64798"/>
            <a:ext cx="3284621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Que vois-tu dans ce tableau 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A89537-2734-4963-A17F-BC56B7429619}"/>
              </a:ext>
            </a:extLst>
          </p:cNvPr>
          <p:cNvSpPr/>
          <p:nvPr/>
        </p:nvSpPr>
        <p:spPr>
          <a:xfrm>
            <a:off x="3649074" y="58013"/>
            <a:ext cx="4893845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Comment décrirais-tu les couleurs de ce tableau ? 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F02CA7E-EBC3-4582-AE10-0EF5B2BA30CF}"/>
              </a:ext>
            </a:extLst>
          </p:cNvPr>
          <p:cNvSpPr/>
          <p:nvPr/>
        </p:nvSpPr>
        <p:spPr>
          <a:xfrm>
            <a:off x="5390350" y="1697042"/>
            <a:ext cx="1411299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Douces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8715B8C-BDAC-4CE9-81F1-591C9F045050}"/>
              </a:ext>
            </a:extLst>
          </p:cNvPr>
          <p:cNvSpPr/>
          <p:nvPr/>
        </p:nvSpPr>
        <p:spPr>
          <a:xfrm>
            <a:off x="5388108" y="3584707"/>
            <a:ext cx="1411299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Pastels</a:t>
            </a:r>
          </a:p>
        </p:txBody>
      </p:sp>
    </p:spTree>
    <p:extLst>
      <p:ext uri="{BB962C8B-B14F-4D97-AF65-F5344CB8AC3E}">
        <p14:creationId xmlns:p14="http://schemas.microsoft.com/office/powerpoint/2010/main" val="19724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16" grpId="0" animBg="1"/>
      <p:bldP spid="17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31765CAC-0395-487C-90CE-8FA4E2F5FC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8"/>
          <a:stretch/>
        </p:blipFill>
        <p:spPr>
          <a:xfrm>
            <a:off x="-2232" y="10"/>
            <a:ext cx="12191980" cy="685799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3F7062CF-DB8A-4202-99E8-64F64A2C2D37}"/>
              </a:ext>
            </a:extLst>
          </p:cNvPr>
          <p:cNvSpPr/>
          <p:nvPr/>
        </p:nvSpPr>
        <p:spPr>
          <a:xfrm>
            <a:off x="1274329" y="2504062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La neige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0CD30E9-F666-45EC-9342-5FE260FF205A}"/>
              </a:ext>
            </a:extLst>
          </p:cNvPr>
          <p:cNvSpPr/>
          <p:nvPr/>
        </p:nvSpPr>
        <p:spPr>
          <a:xfrm>
            <a:off x="1274328" y="706098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La rivière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011BA2E-9285-4D00-AD99-837F2059EF45}"/>
              </a:ext>
            </a:extLst>
          </p:cNvPr>
          <p:cNvSpPr/>
          <p:nvPr/>
        </p:nvSpPr>
        <p:spPr>
          <a:xfrm>
            <a:off x="1274330" y="1602432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Le froid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9758E02-3E35-484E-AD3D-C8CF2AE585FB}"/>
              </a:ext>
            </a:extLst>
          </p:cNvPr>
          <p:cNvSpPr>
            <a:spLocks noChangeAspect="1"/>
          </p:cNvSpPr>
          <p:nvPr/>
        </p:nvSpPr>
        <p:spPr>
          <a:xfrm>
            <a:off x="9721166" y="4561421"/>
            <a:ext cx="2916000" cy="2910191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ysClr val="windowText" lastClr="000000"/>
                </a:solidFill>
              </a:rPr>
              <a:t>Je nomme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2F67D-5E31-412E-91DF-697E4CA24B1A}"/>
              </a:ext>
            </a:extLst>
          </p:cNvPr>
          <p:cNvSpPr/>
          <p:nvPr/>
        </p:nvSpPr>
        <p:spPr>
          <a:xfrm>
            <a:off x="2753940" y="6230376"/>
            <a:ext cx="2105527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Quelle est la saison?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9C85572-D5DB-4070-9005-4CF1B13A907F}"/>
              </a:ext>
            </a:extLst>
          </p:cNvPr>
          <p:cNvSpPr/>
          <p:nvPr/>
        </p:nvSpPr>
        <p:spPr>
          <a:xfrm>
            <a:off x="2704937" y="5345769"/>
            <a:ext cx="2105527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Le printemps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84D9EB8-797C-4EFA-930C-559BCA0C19CE}"/>
              </a:ext>
            </a:extLst>
          </p:cNvPr>
          <p:cNvSpPr/>
          <p:nvPr/>
        </p:nvSpPr>
        <p:spPr>
          <a:xfrm>
            <a:off x="6454802" y="1627605"/>
            <a:ext cx="3050143" cy="76817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On voit un peu d’herbe au sol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EBE44-DCF3-45F2-B13A-45E1B63AB7BD}"/>
              </a:ext>
            </a:extLst>
          </p:cNvPr>
          <p:cNvSpPr/>
          <p:nvPr/>
        </p:nvSpPr>
        <p:spPr>
          <a:xfrm>
            <a:off x="69960" y="64798"/>
            <a:ext cx="4935177" cy="541421"/>
          </a:xfrm>
          <a:prstGeom prst="rect">
            <a:avLst/>
          </a:prstGeom>
          <a:solidFill>
            <a:srgbClr val="E7E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Dans cette œuvre qu’as-tu remarqué en premier?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A89537-2734-4963-A17F-BC56B7429619}"/>
              </a:ext>
            </a:extLst>
          </p:cNvPr>
          <p:cNvSpPr/>
          <p:nvPr/>
        </p:nvSpPr>
        <p:spPr>
          <a:xfrm>
            <a:off x="5646316" y="64798"/>
            <a:ext cx="5188347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Quels éléments te permettent de deviner la saison?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F02CA7E-EBC3-4582-AE10-0EF5B2BA30CF}"/>
              </a:ext>
            </a:extLst>
          </p:cNvPr>
          <p:cNvSpPr/>
          <p:nvPr/>
        </p:nvSpPr>
        <p:spPr>
          <a:xfrm>
            <a:off x="6454804" y="711355"/>
            <a:ext cx="3050141" cy="78205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Le titre de l’</a:t>
            </a:r>
            <a:r>
              <a:rPr lang="fr-CA" dirty="0" err="1">
                <a:solidFill>
                  <a:schemeClr val="tx1"/>
                </a:solidFill>
              </a:rPr>
              <a:t>oeuvre</a:t>
            </a:r>
            <a:r>
              <a:rPr lang="fr-CA" dirty="0">
                <a:solidFill>
                  <a:schemeClr val="tx1"/>
                </a:solidFill>
              </a:rPr>
              <a:t> parle de mois d’avril 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A81ACC9-DCDC-49DB-AC52-A32A8E4C1600}"/>
              </a:ext>
            </a:extLst>
          </p:cNvPr>
          <p:cNvSpPr/>
          <p:nvPr/>
        </p:nvSpPr>
        <p:spPr>
          <a:xfrm>
            <a:off x="6454804" y="2504062"/>
            <a:ext cx="3170458" cy="768172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La rivière n’est pas blanche, mais verte</a:t>
            </a:r>
          </a:p>
        </p:txBody>
      </p:sp>
    </p:spTree>
    <p:extLst>
      <p:ext uri="{BB962C8B-B14F-4D97-AF65-F5344CB8AC3E}">
        <p14:creationId xmlns:p14="http://schemas.microsoft.com/office/powerpoint/2010/main" val="42926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4" grpId="0" animBg="1"/>
      <p:bldP spid="15" grpId="0" animBg="1"/>
      <p:bldP spid="19" grpId="0" animBg="1"/>
      <p:bldP spid="20" grpId="0" animBg="1"/>
      <p:bldP spid="16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xtérieur, herbe, champ, grand&#10;&#10;Description générée automatiquement">
            <a:extLst>
              <a:ext uri="{FF2B5EF4-FFF2-40B4-BE49-F238E27FC236}">
                <a16:creationId xmlns:a16="http://schemas.microsoft.com/office/drawing/2014/main" id="{31765CAC-0395-487C-90CE-8FA4E2F5FC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88"/>
          <a:stretch/>
        </p:blipFill>
        <p:spPr>
          <a:xfrm>
            <a:off x="9800" y="10"/>
            <a:ext cx="12191980" cy="6857990"/>
          </a:xfrm>
          <a:prstGeom prst="rect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89758E02-3E35-484E-AD3D-C8CF2AE585FB}"/>
              </a:ext>
            </a:extLst>
          </p:cNvPr>
          <p:cNvSpPr>
            <a:spLocks noChangeAspect="1"/>
          </p:cNvSpPr>
          <p:nvPr/>
        </p:nvSpPr>
        <p:spPr>
          <a:xfrm>
            <a:off x="9721166" y="4561421"/>
            <a:ext cx="2916000" cy="2910191"/>
          </a:xfrm>
          <a:prstGeom prst="ellipse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200" dirty="0">
                <a:solidFill>
                  <a:sysClr val="windowText" lastClr="000000"/>
                </a:solidFill>
              </a:rPr>
              <a:t>Je donne mon avis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2F67D-5E31-412E-91DF-697E4CA24B1A}"/>
              </a:ext>
            </a:extLst>
          </p:cNvPr>
          <p:cNvSpPr/>
          <p:nvPr/>
        </p:nvSpPr>
        <p:spPr>
          <a:xfrm>
            <a:off x="1488090" y="142397"/>
            <a:ext cx="9215820" cy="541421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Comment décrirais-tu cette œuvre à quelqu’un qui ne l’a jamais vu ?</a:t>
            </a:r>
          </a:p>
        </p:txBody>
      </p:sp>
    </p:spTree>
    <p:extLst>
      <p:ext uri="{BB962C8B-B14F-4D97-AF65-F5344CB8AC3E}">
        <p14:creationId xmlns:p14="http://schemas.microsoft.com/office/powerpoint/2010/main" val="29503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262</Words>
  <Application>Microsoft Office PowerPoint</Application>
  <PresentationFormat>Grand écran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Boulanger, Justine</dc:creator>
  <cp:lastModifiedBy>Boulanger, Justine</cp:lastModifiedBy>
  <cp:revision>9</cp:revision>
  <dcterms:created xsi:type="dcterms:W3CDTF">2020-03-18T14:32:26Z</dcterms:created>
  <dcterms:modified xsi:type="dcterms:W3CDTF">2020-03-23T14:33:33Z</dcterms:modified>
</cp:coreProperties>
</file>