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62" r:id="rId7"/>
    <p:sldId id="261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6262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66424-1FB0-446D-AF1A-CA7216913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CA" dirty="0"/>
              <a:t>Appréciation </a:t>
            </a:r>
            <a:br>
              <a:rPr lang="fr-CA" dirty="0"/>
            </a:br>
            <a:r>
              <a:rPr lang="fr-CA" dirty="0"/>
              <a:t>d’une œuvre d’art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46F8E5-6DDF-4D28-8E37-FD3617EC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14272"/>
            <a:ext cx="8561746" cy="977621"/>
          </a:xfrm>
        </p:spPr>
        <p:txBody>
          <a:bodyPr/>
          <a:lstStyle/>
          <a:p>
            <a:r>
              <a:rPr lang="fr-CA" dirty="0"/>
              <a:t>Premier cycle du secondaire</a:t>
            </a:r>
          </a:p>
        </p:txBody>
      </p:sp>
    </p:spTree>
    <p:extLst>
      <p:ext uri="{BB962C8B-B14F-4D97-AF65-F5344CB8AC3E}">
        <p14:creationId xmlns:p14="http://schemas.microsoft.com/office/powerpoint/2010/main" val="294377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E33292-50BA-4AED-A315-7A6ADB4B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8A4B56A-28BF-494A-B9A0-7212483E8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5EE248-87D5-4C83-A97D-C1754B546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325" y="1030189"/>
            <a:ext cx="3984331" cy="2082321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pPr lvl="0" algn="ctr"/>
            <a:r>
              <a:rPr lang="fr-CA" sz="2300" b="1" dirty="0"/>
              <a:t>Que penses-tu de cette œuvre?</a:t>
            </a:r>
            <a:br>
              <a:rPr lang="fr-CA" sz="2300" dirty="0"/>
            </a:br>
            <a:br>
              <a:rPr lang="fr-CA" sz="2300" dirty="0"/>
            </a:br>
            <a:r>
              <a:rPr lang="fr-CA" sz="2300" dirty="0"/>
              <a:t> Justifie ton point de vue en donnant au moins </a:t>
            </a:r>
            <a:r>
              <a:rPr lang="fr-CA" sz="2300" u="sng" dirty="0"/>
              <a:t>deux arguments </a:t>
            </a:r>
            <a:r>
              <a:rPr lang="fr-CA" sz="2300" dirty="0"/>
              <a:t>en utilisant les éléments soulevés dans ton analyse et le langage plastique.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D73BF24-D1F3-4181-8C60-4EA9D4CED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5829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9685"/>
          <a:stretch/>
        </p:blipFill>
        <p:spPr>
          <a:xfrm>
            <a:off x="6094411" y="1740804"/>
            <a:ext cx="4960442" cy="279031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A52E10F-3348-4997-8FD3-E6389D562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D381074-0101-41BB-98A9-EE3DC457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BFDD5C4-FF58-4F39-B986-4FADA309A432}"/>
              </a:ext>
            </a:extLst>
          </p:cNvPr>
          <p:cNvSpPr/>
          <p:nvPr/>
        </p:nvSpPr>
        <p:spPr>
          <a:xfrm rot="16200000">
            <a:off x="-508696" y="1886684"/>
            <a:ext cx="3233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/>
              <a:t>PORTER UN JUGEMENT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00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4425880B-3DA2-43EE-8AD3-E3A294E1D9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68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0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E08B6881-0D27-4FB9-A8DE-8E0DD7D3A8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9685"/>
          <a:stretch/>
        </p:blipFill>
        <p:spPr>
          <a:xfrm>
            <a:off x="325" y="0"/>
            <a:ext cx="12191675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8E87BCFF-4590-4519-A078-EE4817A27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07589"/>
            <a:ext cx="8295215" cy="1452930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E5176B-30FE-4D83-B4F2-379A4BF2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779" y="5070079"/>
            <a:ext cx="6737769" cy="1125848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r"/>
            <a:r>
              <a:rPr lang="en-US" sz="3600" b="1" dirty="0">
                <a:solidFill>
                  <a:srgbClr val="FFFFFE"/>
                </a:solidFill>
              </a:rPr>
              <a:t>Après-midi </a:t>
            </a:r>
            <a:r>
              <a:rPr lang="en-US" sz="3600" b="1" dirty="0" err="1">
                <a:solidFill>
                  <a:srgbClr val="FFFFFE"/>
                </a:solidFill>
              </a:rPr>
              <a:t>d’été</a:t>
            </a:r>
            <a:br>
              <a:rPr lang="en-US" sz="2500" dirty="0">
                <a:solidFill>
                  <a:srgbClr val="FFFFFE"/>
                </a:solidFill>
              </a:rPr>
            </a:br>
            <a:r>
              <a:rPr lang="en-US" sz="2000" dirty="0">
                <a:solidFill>
                  <a:srgbClr val="FFFFFE"/>
                </a:solidFill>
              </a:rPr>
              <a:t>Marc-</a:t>
            </a:r>
            <a:r>
              <a:rPr lang="en-US" sz="2000" dirty="0" err="1">
                <a:solidFill>
                  <a:srgbClr val="FFFFFE"/>
                </a:solidFill>
              </a:rPr>
              <a:t>Aurèle</a:t>
            </a:r>
            <a:r>
              <a:rPr lang="en-US" sz="2000" dirty="0">
                <a:solidFill>
                  <a:srgbClr val="FFFFFE"/>
                </a:solidFill>
              </a:rPr>
              <a:t> de Foy Suzor-</a:t>
            </a:r>
            <a:r>
              <a:rPr lang="en-US" sz="2000" dirty="0" err="1">
                <a:solidFill>
                  <a:srgbClr val="FFFFFE"/>
                </a:solidFill>
              </a:rPr>
              <a:t>Coté</a:t>
            </a:r>
            <a:endParaRPr lang="en-US" sz="2500" dirty="0">
              <a:solidFill>
                <a:srgbClr val="FFFFFE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58D338A-B963-41D8-9326-4C848C3A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22461" y="5061521"/>
            <a:ext cx="0" cy="113440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58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60004CE5-D3E7-49F8-A6F3-D4E4142F9B50}"/>
              </a:ext>
            </a:extLst>
          </p:cNvPr>
          <p:cNvSpPr txBox="1">
            <a:spLocks/>
          </p:cNvSpPr>
          <p:nvPr/>
        </p:nvSpPr>
        <p:spPr>
          <a:xfrm>
            <a:off x="450166" y="400364"/>
            <a:ext cx="11282289" cy="56909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fr-CA" b="1" dirty="0"/>
              <a:t>-ANALYSER-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dirty="0"/>
              <a:t>Relever:</a:t>
            </a:r>
          </a:p>
          <a:p>
            <a:pPr>
              <a:lnSpc>
                <a:spcPct val="110000"/>
              </a:lnSpc>
            </a:pPr>
            <a:r>
              <a:rPr lang="fr-CA" dirty="0"/>
              <a:t>Des éléments provenant de mouvements ou courants artistiques;</a:t>
            </a:r>
          </a:p>
          <a:p>
            <a:pPr>
              <a:lnSpc>
                <a:spcPct val="110000"/>
              </a:lnSpc>
            </a:pPr>
            <a:r>
              <a:rPr lang="fr-CA" dirty="0"/>
              <a:t>Des éléments du langage plastique</a:t>
            </a:r>
          </a:p>
          <a:p>
            <a:pPr>
              <a:lnSpc>
                <a:spcPct val="110000"/>
              </a:lnSpc>
            </a:pPr>
            <a:r>
              <a:rPr lang="fr-CA" dirty="0"/>
              <a:t>Des effets visuels</a:t>
            </a:r>
          </a:p>
          <a:p>
            <a:pPr>
              <a:lnSpc>
                <a:spcPct val="110000"/>
              </a:lnSpc>
            </a:pPr>
            <a:r>
              <a:rPr lang="fr-CA" dirty="0"/>
              <a:t>Des façons d’organiser les éléments</a:t>
            </a:r>
          </a:p>
          <a:p>
            <a:pPr>
              <a:lnSpc>
                <a:spcPct val="110000"/>
              </a:lnSpc>
            </a:pPr>
            <a:r>
              <a:rPr lang="fr-CA" dirty="0"/>
              <a:t>Des modes de représentation de l’espace</a:t>
            </a:r>
          </a:p>
          <a:p>
            <a:pPr>
              <a:lnSpc>
                <a:spcPct val="110000"/>
              </a:lnSpc>
            </a:pPr>
            <a:r>
              <a:rPr lang="fr-CA" dirty="0"/>
              <a:t>Des façons de créer des traces gestuelles à partir de divers matériaux et outils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b="1" dirty="0"/>
              <a:t>-INTERPRÉTER-</a:t>
            </a:r>
          </a:p>
          <a:p>
            <a:pPr>
              <a:lnSpc>
                <a:spcPct val="110000"/>
              </a:lnSpc>
            </a:pPr>
            <a:r>
              <a:rPr lang="fr-CA" dirty="0"/>
              <a:t>Faire des liens entre les éléments observés et la signification qui s’en dégage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b="1" dirty="0"/>
              <a:t>-PORTER UN JUGEMENT CRITIQUE OU ESTHÉTIQUE -</a:t>
            </a:r>
          </a:p>
          <a:p>
            <a:pPr>
              <a:lnSpc>
                <a:spcPct val="110000"/>
              </a:lnSpc>
            </a:pPr>
            <a:r>
              <a:rPr lang="fr-CA" dirty="0"/>
              <a:t>Justifier son point de vue à partir de ses observations et de l’information recueillie en utilisant le     vocabulaire disciplinaire</a:t>
            </a:r>
          </a:p>
          <a:p>
            <a:pPr>
              <a:lnSpc>
                <a:spcPct val="110000"/>
              </a:lnSpc>
            </a:pP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00284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4425880B-3DA2-43EE-8AD3-E3A294E1D9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68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50930F5-402A-4178-A520-E07D2C429CBF}"/>
              </a:ext>
            </a:extLst>
          </p:cNvPr>
          <p:cNvSpPr txBox="1"/>
          <p:nvPr/>
        </p:nvSpPr>
        <p:spPr>
          <a:xfrm>
            <a:off x="189608" y="138841"/>
            <a:ext cx="5015437" cy="461665"/>
          </a:xfrm>
          <a:prstGeom prst="rect">
            <a:avLst/>
          </a:prstGeom>
          <a:solidFill>
            <a:srgbClr val="000000">
              <a:alpha val="54902"/>
            </a:srgb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bg1"/>
                </a:solidFill>
              </a:rPr>
              <a:t>Donne tes premières impressions…</a:t>
            </a:r>
          </a:p>
        </p:txBody>
      </p:sp>
    </p:spTree>
    <p:extLst>
      <p:ext uri="{BB962C8B-B14F-4D97-AF65-F5344CB8AC3E}">
        <p14:creationId xmlns:p14="http://schemas.microsoft.com/office/powerpoint/2010/main" val="424341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2515BF-268C-4948-8FF3-8615856B2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E61F31-0530-46F4-B08D-3B418E749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4A66FE-6096-4908-8E2D-A0366AF8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410EE9-7A22-4FA0-895C-19437C6A7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9685"/>
          <a:stretch/>
        </p:blipFill>
        <p:spPr>
          <a:xfrm>
            <a:off x="325" y="0"/>
            <a:ext cx="12191675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858A641-033C-47E0-917B-832C81B1A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5" y="4907589"/>
            <a:ext cx="8295215" cy="145292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785" y="4927340"/>
            <a:ext cx="7051761" cy="14529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z="2400" dirty="0">
                <a:solidFill>
                  <a:schemeClr val="bg1"/>
                </a:solidFill>
              </a:rPr>
              <a:t>Est-ce une œuvre de style figuratif ou abstrait? Pourquoi?</a:t>
            </a:r>
            <a:endParaRPr lang="en-US" sz="2400" dirty="0">
              <a:solidFill>
                <a:srgbClr val="FFFFFE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1FF239-4817-4B17-802D-369CAA569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48548" y="5067369"/>
            <a:ext cx="0" cy="1130223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C9C67A2-7ECE-45DC-BD1F-27643AFD1B75}"/>
              </a:ext>
            </a:extLst>
          </p:cNvPr>
          <p:cNvSpPr/>
          <p:nvPr/>
        </p:nvSpPr>
        <p:spPr>
          <a:xfrm rot="5400000">
            <a:off x="10570478" y="5469136"/>
            <a:ext cx="1452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E"/>
                </a:solidFill>
              </a:rPr>
              <a:t>ANALYSER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35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2515BF-268C-4948-8FF3-8615856B2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E61F31-0530-46F4-B08D-3B418E749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4A66FE-6096-4908-8E2D-A0366AF8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410EE9-7A22-4FA0-895C-19437C6A7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9685"/>
          <a:stretch/>
        </p:blipFill>
        <p:spPr>
          <a:xfrm>
            <a:off x="325" y="0"/>
            <a:ext cx="12191675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858A641-033C-47E0-917B-832C81B1A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5" y="4907589"/>
            <a:ext cx="8295215" cy="145292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785" y="4927340"/>
            <a:ext cx="7051757" cy="14331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CA" sz="2400" dirty="0">
                <a:solidFill>
                  <a:schemeClr val="bg1"/>
                </a:solidFill>
              </a:rPr>
              <a:t>Cette œuvre peut-elle être attribuée à un genre? (nature morte, paysage, portrait, allégorie, etc.)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1FF239-4817-4B17-802D-369CAA569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48548" y="5067369"/>
            <a:ext cx="0" cy="1130223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C9C67A2-7ECE-45DC-BD1F-27643AFD1B75}"/>
              </a:ext>
            </a:extLst>
          </p:cNvPr>
          <p:cNvSpPr/>
          <p:nvPr/>
        </p:nvSpPr>
        <p:spPr>
          <a:xfrm rot="5400000">
            <a:off x="10570478" y="5469136"/>
            <a:ext cx="1452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E"/>
                </a:solidFill>
              </a:rPr>
              <a:t>ANALYSER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554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2515BF-268C-4948-8FF3-8615856B2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E61F31-0530-46F4-B08D-3B418E749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4A66FE-6096-4908-8E2D-A0366AF8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410EE9-7A22-4FA0-895C-19437C6A7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9685"/>
          <a:stretch/>
        </p:blipFill>
        <p:spPr>
          <a:xfrm>
            <a:off x="325" y="0"/>
            <a:ext cx="12191675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858A641-033C-47E0-917B-832C81B1A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5" y="4907589"/>
            <a:ext cx="8295215" cy="145292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785" y="4906526"/>
            <a:ext cx="7051754" cy="14529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CA" sz="2400" dirty="0">
                <a:solidFill>
                  <a:schemeClr val="bg1"/>
                </a:solidFill>
              </a:rPr>
              <a:t>Quels indices permettent de déterminer la période de l’année représentée?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1FF239-4817-4B17-802D-369CAA569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48548" y="5067369"/>
            <a:ext cx="0" cy="1130223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C9C67A2-7ECE-45DC-BD1F-27643AFD1B75}"/>
              </a:ext>
            </a:extLst>
          </p:cNvPr>
          <p:cNvSpPr/>
          <p:nvPr/>
        </p:nvSpPr>
        <p:spPr>
          <a:xfrm rot="5400000">
            <a:off x="10570478" y="5469136"/>
            <a:ext cx="1452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E"/>
                </a:solidFill>
              </a:rPr>
              <a:t>ANALYSER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62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2515BF-268C-4948-8FF3-8615856B2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E61F31-0530-46F4-B08D-3B418E749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4A66FE-6096-4908-8E2D-A0366AF8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410EE9-7A22-4FA0-895C-19437C6A7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9685"/>
          <a:stretch/>
        </p:blipFill>
        <p:spPr>
          <a:xfrm>
            <a:off x="325" y="0"/>
            <a:ext cx="12191675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858A641-033C-47E0-917B-832C81B1A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5" y="4907589"/>
            <a:ext cx="8295215" cy="145292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785" y="4927340"/>
            <a:ext cx="7051747" cy="14331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CA" sz="2400" dirty="0">
                <a:solidFill>
                  <a:schemeClr val="bg1"/>
                </a:solidFill>
              </a:rPr>
              <a:t>Quelle est la technique et les matériaux utilisés?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1FF239-4817-4B17-802D-369CAA569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48548" y="5067369"/>
            <a:ext cx="0" cy="1130223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C9C67A2-7ECE-45DC-BD1F-27643AFD1B75}"/>
              </a:ext>
            </a:extLst>
          </p:cNvPr>
          <p:cNvSpPr/>
          <p:nvPr/>
        </p:nvSpPr>
        <p:spPr>
          <a:xfrm rot="5400000">
            <a:off x="10570478" y="5469136"/>
            <a:ext cx="1452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E"/>
                </a:solidFill>
              </a:rPr>
              <a:t>ANALYSER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577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034510A-DB30-456D-9F45-F70101243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D9E3E4AB-D495-4E09-86D0-3C3F1CD3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9D48945-BEE9-473E-9443-A1CE317E2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DD6752A-2411-44BF-8C92-DF55B95F3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9C027BEA-78E9-4997-A52E-3E11071B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87" r="9090" b="30491"/>
          <a:stretch/>
        </p:blipFill>
        <p:spPr>
          <a:xfrm>
            <a:off x="325" y="-28050"/>
            <a:ext cx="12191675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DA6F435B-E179-4620-977D-F85FA57D8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0716F8-2903-4CD8-AAFE-5841E2C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325" y="4008886"/>
            <a:ext cx="4566405" cy="1261849"/>
          </a:xfrm>
        </p:spPr>
        <p:txBody>
          <a:bodyPr vert="horz" lIns="91440" tIns="45720" rIns="91440" bIns="0" rtlCol="0" anchor="t">
            <a:noAutofit/>
          </a:bodyPr>
          <a:lstStyle/>
          <a:p>
            <a:r>
              <a:rPr lang="fr-CA" sz="2400" dirty="0">
                <a:solidFill>
                  <a:srgbClr val="FFFFFE"/>
                </a:solidFill>
              </a:rPr>
              <a:t>Fais des liens avec les éléments que tu viens d’analyser. </a:t>
            </a:r>
            <a:br>
              <a:rPr lang="fr-CA" sz="2400" dirty="0">
                <a:solidFill>
                  <a:srgbClr val="FFFFFE"/>
                </a:solidFill>
              </a:rPr>
            </a:br>
            <a:br>
              <a:rPr lang="fr-CA" sz="2400" dirty="0">
                <a:solidFill>
                  <a:srgbClr val="FFFFFE"/>
                </a:solidFill>
              </a:rPr>
            </a:br>
            <a:r>
              <a:rPr lang="fr-CA" sz="2400" dirty="0">
                <a:solidFill>
                  <a:srgbClr val="FFFFFE"/>
                </a:solidFill>
              </a:rPr>
              <a:t>U</a:t>
            </a:r>
            <a:r>
              <a:rPr lang="fr-FR" sz="2400" dirty="0" err="1">
                <a:solidFill>
                  <a:schemeClr val="bg1"/>
                </a:solidFill>
              </a:rPr>
              <a:t>tilise</a:t>
            </a:r>
            <a:r>
              <a:rPr lang="fr-FR" sz="2400" dirty="0">
                <a:solidFill>
                  <a:schemeClr val="bg1"/>
                </a:solidFill>
              </a:rPr>
              <a:t> le langage disciplinaire.</a:t>
            </a:r>
            <a:br>
              <a:rPr lang="fr-CA" dirty="0"/>
            </a:br>
            <a:endParaRPr lang="fr-CA" sz="2400" b="1" dirty="0">
              <a:solidFill>
                <a:srgbClr val="FFFFFE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0BDFBFE-124F-4FE6-B780-27D34DEBE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22461" y="3227222"/>
            <a:ext cx="0" cy="1261849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C9C67A2-7ECE-45DC-BD1F-27643AFD1B75}"/>
              </a:ext>
            </a:extLst>
          </p:cNvPr>
          <p:cNvSpPr/>
          <p:nvPr/>
        </p:nvSpPr>
        <p:spPr>
          <a:xfrm rot="16200000">
            <a:off x="-314036" y="4124549"/>
            <a:ext cx="185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E"/>
                </a:solidFill>
              </a:rPr>
              <a:t>INTERPRÉTER</a:t>
            </a:r>
            <a:endParaRPr lang="fr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7906E6-A90D-468D-891F-F1FB753D3BC2}"/>
              </a:ext>
            </a:extLst>
          </p:cNvPr>
          <p:cNvSpPr/>
          <p:nvPr/>
        </p:nvSpPr>
        <p:spPr>
          <a:xfrm>
            <a:off x="1222460" y="3158843"/>
            <a:ext cx="70674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Que ressens-tu en regardant cette œuvre?</a:t>
            </a:r>
            <a:br>
              <a:rPr lang="fr-FR" sz="2400" b="1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chemeClr val="bg1"/>
                </a:solidFill>
              </a:rPr>
              <a:t>Pourquoi?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23127419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232</Words>
  <Application>Microsoft Office PowerPoint</Application>
  <PresentationFormat>Grand écran</PresentationFormat>
  <Paragraphs>29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Palatino Linotype</vt:lpstr>
      <vt:lpstr>Galerie</vt:lpstr>
      <vt:lpstr>Appréciation  d’une œuvre d’art</vt:lpstr>
      <vt:lpstr>Après-midi d’été Marc-Aurèle de Foy Suzor-Coté</vt:lpstr>
      <vt:lpstr>Présentation PowerPoint</vt:lpstr>
      <vt:lpstr>Présentation PowerPoint</vt:lpstr>
      <vt:lpstr>Est-ce une œuvre de style figuratif ou abstrait? Pourquoi?</vt:lpstr>
      <vt:lpstr>Cette œuvre peut-elle être attribuée à un genre? (nature morte, paysage, portrait, allégorie, etc.) </vt:lpstr>
      <vt:lpstr>Quels indices permettent de déterminer la période de l’année représentée?</vt:lpstr>
      <vt:lpstr>Quelle est la technique et les matériaux utilisés?</vt:lpstr>
      <vt:lpstr>Fais des liens avec les éléments que tu viens d’analyser.   Utilise le langage disciplinaire. </vt:lpstr>
      <vt:lpstr>Que penses-tu de cette œuvre?   Justifie ton point de vue en donnant au moins deux arguments en utilisant les éléments soulevés dans ton analyse et le langage plastique.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Appréciation  d’une œuvre d’art</dc:title>
  <dc:creator>Boulanger, Justine</dc:creator>
  <cp:lastModifiedBy>Boulanger, Justine</cp:lastModifiedBy>
  <cp:revision>8</cp:revision>
  <dcterms:created xsi:type="dcterms:W3CDTF">2020-03-19T17:44:37Z</dcterms:created>
  <dcterms:modified xsi:type="dcterms:W3CDTF">2020-03-23T14:07:56Z</dcterms:modified>
</cp:coreProperties>
</file>